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1088" r:id="rId3"/>
    <p:sldId id="1108" r:id="rId4"/>
    <p:sldId id="350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44" r:id="rId16"/>
    <p:sldId id="1093" r:id="rId17"/>
    <p:sldId id="1092" r:id="rId18"/>
    <p:sldId id="1096" r:id="rId19"/>
    <p:sldId id="1097" r:id="rId20"/>
    <p:sldId id="1085" r:id="rId21"/>
    <p:sldId id="540" r:id="rId22"/>
    <p:sldId id="1107" r:id="rId23"/>
    <p:sldId id="1106" r:id="rId24"/>
    <p:sldId id="1139" r:id="rId25"/>
    <p:sldId id="1104" r:id="rId26"/>
    <p:sldId id="1112" r:id="rId27"/>
    <p:sldId id="1140" r:id="rId28"/>
    <p:sldId id="1114" r:id="rId29"/>
    <p:sldId id="1110" r:id="rId30"/>
    <p:sldId id="1113" r:id="rId31"/>
    <p:sldId id="1115" r:id="rId32"/>
    <p:sldId id="1120" r:id="rId33"/>
    <p:sldId id="1145" r:id="rId34"/>
    <p:sldId id="1119" r:id="rId35"/>
    <p:sldId id="1116" r:id="rId36"/>
    <p:sldId id="1117" r:id="rId37"/>
    <p:sldId id="1118" r:id="rId38"/>
    <p:sldId id="1124" r:id="rId39"/>
    <p:sldId id="1125" r:id="rId40"/>
    <p:sldId id="1126" r:id="rId41"/>
    <p:sldId id="1127" r:id="rId42"/>
    <p:sldId id="1128" r:id="rId43"/>
    <p:sldId id="1129" r:id="rId44"/>
    <p:sldId id="1130" r:id="rId45"/>
    <p:sldId id="1137" r:id="rId46"/>
    <p:sldId id="11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2"/>
    <p:restoredTop sz="86428"/>
  </p:normalViewPr>
  <p:slideViewPr>
    <p:cSldViewPr snapToGrid="0" snapToObjects="1">
      <p:cViewPr varScale="1">
        <p:scale>
          <a:sx n="116" d="100"/>
          <a:sy n="116" d="100"/>
        </p:scale>
        <p:origin x="224" y="5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mlbook.com/eChapters.html" TargetMode="External"/><Relationship Id="rId2" Type="http://schemas.openxmlformats.org/officeDocument/2006/relationships/hyperlink" Target="http://book.caltech.edu/bookforum/forumdisplay.php?f=14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15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906DF-29E1-1B49-3022-46EC693B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-1"/>
            <a:ext cx="7094720" cy="65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EA312-927A-BA61-3584-BEF138DE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8516703" cy="53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9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3D5F7-EE74-31F9-FDE5-D5A548B7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-1"/>
            <a:ext cx="7471972" cy="62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08FA0-DDF3-E7DC-C7A5-D9A6187E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6200"/>
            <a:ext cx="9113642" cy="518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C6C-0A15-E370-6482-853CA7057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10458096" cy="55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9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28935" y="4415883"/>
            <a:ext cx="4955681" cy="2149674"/>
          </a:xfrm>
          <a:prstGeom prst="roundRect">
            <a:avLst>
              <a:gd name="adj" fmla="val 11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12670" y="4415883"/>
            <a:ext cx="4538925" cy="2149674"/>
          </a:xfrm>
          <a:prstGeom prst="roundRect">
            <a:avLst>
              <a:gd name="adj" fmla="val 1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3C66D-9686-E24D-B11A-9B64466BA43C}"/>
              </a:ext>
            </a:extLst>
          </p:cNvPr>
          <p:cNvSpPr/>
          <p:nvPr/>
        </p:nvSpPr>
        <p:spPr>
          <a:xfrm>
            <a:off x="7735330" y="5733536"/>
            <a:ext cx="4250724" cy="10256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Note for HW4:</a:t>
            </a:r>
          </a:p>
          <a:p>
            <a:r>
              <a:rPr lang="en-US" dirty="0"/>
              <a:t>Recommend to transform the labels to </a:t>
            </a:r>
            <a:r>
              <a:rPr lang="en-US" dirty="0">
                <a:solidFill>
                  <a:schemeClr val="accent1"/>
                </a:solidFill>
              </a:rPr>
              <a:t>+1/-1 </a:t>
            </a:r>
            <a:r>
              <a:rPr lang="en-US" dirty="0"/>
              <a:t>for the convenience of aggregation.</a:t>
            </a:r>
          </a:p>
        </p:txBody>
      </p:sp>
    </p:spTree>
    <p:extLst>
      <p:ext uri="{BB962C8B-B14F-4D97-AF65-F5344CB8AC3E}">
        <p14:creationId xmlns:p14="http://schemas.microsoft.com/office/powerpoint/2010/main" val="241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7" y="5168102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16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68" y="4899991"/>
                <a:ext cx="2302811" cy="71852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Notes Today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Similarity-Based Method: 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Nearest Neighbor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65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Rating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Bob’s rating will be for Movie 6?</a:t>
            </a:r>
          </a:p>
          <a:p>
            <a:pPr lvl="1"/>
            <a:r>
              <a:rPr lang="en-US" dirty="0"/>
              <a:t>Maybe 2,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80965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0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Below is the historical movie ratings from users (5 is the highest)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movie will you recommend to Alice, why?</a:t>
            </a:r>
          </a:p>
          <a:p>
            <a:pPr lvl="1"/>
            <a:r>
              <a:rPr lang="en-US" dirty="0"/>
              <a:t>Maybe Movie 5, since Bob’s taste seems to be </a:t>
            </a:r>
            <a:r>
              <a:rPr lang="en-US" dirty="0">
                <a:solidFill>
                  <a:srgbClr val="C00000"/>
                </a:solidFill>
              </a:rPr>
              <a:t>similar</a:t>
            </a:r>
            <a:r>
              <a:rPr lang="en-US" dirty="0"/>
              <a:t> with Alice’s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/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7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the label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Similarly,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be the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:r>
                  <a:rPr lang="en-US" dirty="0"/>
                  <a:t>With some 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3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Common distance measures: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Euclidean distance: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Cosine similarity: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′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mr-IN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And others</a:t>
                </a:r>
                <a:r>
                  <a:rPr lang="mr-IN" sz="2000" dirty="0">
                    <a:solidFill>
                      <a:schemeClr val="bg1"/>
                    </a:solidFill>
                  </a:rPr>
                  <a:t>…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93" y="4214083"/>
                <a:ext cx="4794787" cy="18104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</a:t>
            </a:r>
            <a:r>
              <a:rPr lang="mr-IN" dirty="0"/>
              <a:t>…</a:t>
            </a:r>
            <a:r>
              <a:rPr lang="en-US" dirty="0"/>
              <a:t>. in the practice question of exam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Leaning Whiz Kid (MLWK) proposes the learning algorithm</a:t>
                </a:r>
              </a:p>
              <a:p>
                <a:pPr lvl="1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800" dirty="0"/>
                  <a:t>, define the learned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800" dirty="0"/>
                  <a:t> as follows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equal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to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∈</m:t>
                            </m:r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sz="28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en-US" sz="2800" dirty="0"/>
                  <a:t>In our discussion earlier, MLWK leads to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  <m:r>
                      <a:rPr lang="en-US" sz="26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600" dirty="0"/>
                  <a:t>infinite VC dimension, bad generalization</a:t>
                </a:r>
              </a:p>
              <a:p>
                <a:pPr lvl="2"/>
                <a:endParaRPr lang="en-US" sz="2600" dirty="0"/>
              </a:p>
              <a:p>
                <a:pPr lvl="1"/>
                <a:r>
                  <a:rPr lang="en-US" sz="3000" dirty="0"/>
                  <a:t>Why nearest neighbor might be a good model?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baseline="-250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5178" cy="4809953"/>
              </a:xfrm>
              <a:blipFill>
                <a:blip r:embed="rId2"/>
                <a:stretch>
                  <a:fillRect l="-1033" t="-2052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0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E-Chapters of LFD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6642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textbook offers a set of e-chapters</a:t>
            </a:r>
          </a:p>
          <a:p>
            <a:pPr lvl="1"/>
            <a:r>
              <a:rPr lang="en-US" dirty="0"/>
              <a:t>Chap 6: Similarity-Based Methods</a:t>
            </a:r>
          </a:p>
          <a:p>
            <a:pPr lvl="1"/>
            <a:r>
              <a:rPr lang="en-US" dirty="0"/>
              <a:t>Chap 7: Neural Networks</a:t>
            </a:r>
          </a:p>
          <a:p>
            <a:pPr lvl="1"/>
            <a:r>
              <a:rPr lang="en-US" dirty="0"/>
              <a:t>Chap 8: Support Vector Machines</a:t>
            </a:r>
          </a:p>
          <a:p>
            <a:pPr lvl="1"/>
            <a:r>
              <a:rPr lang="en-US" dirty="0"/>
              <a:t>Chap 9: Learning Aides</a:t>
            </a:r>
          </a:p>
          <a:p>
            <a:pPr lvl="1"/>
            <a:r>
              <a:rPr lang="en-US" dirty="0"/>
              <a:t>Appendix B: Linear Algebra </a:t>
            </a:r>
          </a:p>
          <a:p>
            <a:pPr lvl="1"/>
            <a:r>
              <a:rPr lang="en-US" dirty="0"/>
              <a:t>Appendix C: The E-M Algorithm</a:t>
            </a:r>
          </a:p>
          <a:p>
            <a:endParaRPr lang="en-US" dirty="0"/>
          </a:p>
          <a:p>
            <a:r>
              <a:rPr lang="en-US" dirty="0"/>
              <a:t>How to access e-chapters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http://amlbook.com/eChapters.html</a:t>
            </a:r>
            <a:endParaRPr lang="en-US" dirty="0"/>
          </a:p>
          <a:p>
            <a:pPr lvl="1"/>
            <a:r>
              <a:rPr lang="en-US" dirty="0"/>
              <a:t>”To access the e-Chapters, please download the PDFs and open them with </a:t>
            </a:r>
            <a:r>
              <a:rPr lang="en-US" i="1" dirty="0"/>
              <a:t>the </a:t>
            </a:r>
            <a:r>
              <a:rPr lang="en-US" b="1" i="1" dirty="0">
                <a:solidFill>
                  <a:schemeClr val="accent2"/>
                </a:solidFill>
              </a:rPr>
              <a:t>first word of Chapter 4</a:t>
            </a:r>
            <a:r>
              <a:rPr lang="en-US" b="1" dirty="0">
                <a:solidFill>
                  <a:schemeClr val="accent2"/>
                </a:solidFill>
              </a:rPr>
              <a:t> </a:t>
            </a:r>
            <a:r>
              <a:rPr lang="en-US" dirty="0"/>
              <a:t>as the password. “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talked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err="1"/>
                  <a:t>Dec</a:t>
                </a:r>
                <a:r>
                  <a:rPr lang="en-US" sz="2400" dirty="0"/>
                  <a:t>ision boundary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13" y="1923037"/>
                <a:ext cx="3533340" cy="461665"/>
              </a:xfrm>
              <a:prstGeom prst="rect">
                <a:avLst/>
              </a:prstGeom>
              <a:blipFill>
                <a:blip r:embed="rId4"/>
                <a:stretch>
                  <a:fillRect l="-2509" t="-18919" r="-71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that it cannot be much worse than </a:t>
                </a:r>
                <a:r>
                  <a:rPr lang="en-US" dirty="0">
                    <a:solidFill>
                      <a:srgbClr val="C00000"/>
                    </a:solidFill>
                  </a:rPr>
                  <a:t>the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13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Proof Sketch of 2-Optimality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/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The target function is noisy: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noisy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continuous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should have similar label distributions</a:t>
                </a:r>
              </a:p>
              <a:p>
                <a:pPr lvl="2"/>
                <a:r>
                  <a:rPr lang="en-US" dirty="0"/>
                  <a:t>It is the underlying assumption for nearest neighbor to work</a:t>
                </a:r>
              </a:p>
              <a:p>
                <a:pPr lvl="2"/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400" dirty="0"/>
                  <a:t> be the optimal hypothesis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(output a binary prediction)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Pointwise-e</a:t>
                </a:r>
                <a:r>
                  <a:rPr lang="en-US" sz="2000" dirty="0">
                    <a:solidFill>
                      <a:schemeClr val="tx1"/>
                    </a:solidFill>
                  </a:rPr>
                  <a:t>rror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𝑒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3"/>
                <a:stretch>
                  <a:fillRect l="-1086" t="-1970" b="-18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84600" y="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 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Sketch of 2-Optimality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⁡{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,1−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)}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Proof sketch:</a:t>
                </a:r>
              </a:p>
              <a:p>
                <a:pPr lvl="1"/>
                <a:r>
                  <a:rPr lang="en-US" dirty="0"/>
                  <a:t>For a new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A new point is “very close” to its nearest neighbor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error of nearest neighbor hypothesis on a new point is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=+1,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=−1,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≈2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⁡{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33976"/>
              </a:xfrm>
              <a:blipFill>
                <a:blip r:embed="rId2"/>
                <a:stretch>
                  <a:fillRect l="-1086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47800" y="5080000"/>
            <a:ext cx="546100" cy="168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0850" y="5461000"/>
            <a:ext cx="164465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/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u="sng" dirty="0"/>
                  <a:t>Informal intuitions to summarize the proof:</a:t>
                </a:r>
              </a:p>
              <a:p>
                <a:endParaRPr lang="en-US" sz="200" u="sng" dirty="0"/>
              </a:p>
              <a:p>
                <a:r>
                  <a:rPr lang="en-US" sz="1100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" dirty="0"/>
              </a:p>
              <a:p>
                <a:r>
                  <a:rPr lang="en-US" sz="1100" dirty="0"/>
                  <a:t>As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100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482B655-36BA-EF48-8B60-A8AF251B5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04" y="5810295"/>
                <a:ext cx="4045652" cy="958805"/>
              </a:xfrm>
              <a:prstGeom prst="round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7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8662" cy="1325563"/>
          </a:xfrm>
        </p:spPr>
        <p:txBody>
          <a:bodyPr/>
          <a:lstStyle/>
          <a:p>
            <a:r>
              <a:rPr lang="en-US" dirty="0"/>
              <a:t>Nearest Neighbor is Self-Regularizing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Intuition of regularization: </a:t>
            </a:r>
          </a:p>
          <a:p>
            <a:pPr lvl="1"/>
            <a:r>
              <a:rPr lang="en-US" dirty="0"/>
              <a:t>Use simpler hypothesis if we don</a:t>
            </a:r>
            <a:r>
              <a:rPr lang="mr-IN" dirty="0"/>
              <a:t>’</a:t>
            </a:r>
            <a:r>
              <a:rPr lang="en-US" dirty="0"/>
              <a:t>t have enough data</a:t>
            </a:r>
          </a:p>
          <a:p>
            <a:pPr lvl="1"/>
            <a:endParaRPr lang="en-US" dirty="0"/>
          </a:p>
          <a:p>
            <a:r>
              <a:rPr lang="en-US" dirty="0"/>
              <a:t>Nearest neighbor hypothesis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2400" dirty="0"/>
              <a:t>The complexity of hypothesis grows with the number of data points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31" y="3626307"/>
            <a:ext cx="9114692" cy="24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a ”single” nearest neighbor</a:t>
                </a:r>
              </a:p>
              <a:p>
                <a:pPr lvl="1"/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many, complicated decision boundaries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overfit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no decision boundaries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may underfit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5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 of thumb: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926141" cy="15001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 plan to grade the exam myself, hopefully in around a week but no more than 2 weeks.</a:t>
            </a:r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dimensions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that rely on assumptions that points close to one another have similar labels</a:t>
            </a:r>
          </a:p>
          <a:p>
            <a:pPr lvl="1"/>
            <a:endParaRPr lang="en-US" dirty="0"/>
          </a:p>
          <a:p>
            <a:r>
              <a:rPr lang="en-US" dirty="0"/>
              <a:t>As the dimension grows, most of the points will not be close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=100,  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Dimension reduction techniques are often adopted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There are still ongoing research to address this issue</a:t>
                </a:r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2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4DC1C5-86B9-FB7C-9265-378885A8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30" y="0"/>
            <a:ext cx="9464140" cy="2087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14278-67EA-1975-0D0A-00FA2178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30" y="1772587"/>
            <a:ext cx="9288605" cy="12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6FBCB-53D3-4C85-9555-54FA3DC93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15" y="2903977"/>
            <a:ext cx="9229677" cy="1772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C5863-FA53-5F4D-E607-534C2CAD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15" y="4538272"/>
            <a:ext cx="9387126" cy="15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12F8A-4CFB-1C75-28D3-CB484A89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0" y="344774"/>
            <a:ext cx="8853270" cy="46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D1318-C856-E324-E96B-C44DDA85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137513"/>
            <a:ext cx="10168317" cy="31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0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75445A-2911-12BA-A565-7268CC34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" y="-1"/>
            <a:ext cx="10444181" cy="463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2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F382C-1ABC-A666-E703-31AF69F48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9894121" cy="30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5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42453</TotalTime>
  <Words>2424</Words>
  <Application>Microsoft Macintosh PowerPoint</Application>
  <PresentationFormat>Widescreen</PresentationFormat>
  <Paragraphs>428</Paragraphs>
  <Slides>46</Slides>
  <Notes>0</Notes>
  <HiddenSlides>17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Logistics: E-Chapters of LFD</vt:lpstr>
      <vt:lpstr>Exam 1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Ensemble Learning</vt:lpstr>
      <vt:lpstr>Bagging and Random Forest</vt:lpstr>
      <vt:lpstr>Outline of a Boosting Algorithm</vt:lpstr>
      <vt:lpstr>AdaBoost Algorithm</vt:lpstr>
      <vt:lpstr>Theoretical Properties of AdaBoost</vt:lpstr>
      <vt:lpstr>Lecture Notes Today</vt:lpstr>
      <vt:lpstr>Brief Discussion on Gradient Boosting</vt:lpstr>
      <vt:lpstr>Look at the AdaBoost Algorithm Again</vt:lpstr>
      <vt:lpstr>Gradient Boosting</vt:lpstr>
      <vt:lpstr>Similarity-Based Method:   Nearest Neighbor</vt:lpstr>
      <vt:lpstr>Movie Rating Prediction</vt:lpstr>
      <vt:lpstr>Movie Recommendation</vt:lpstr>
      <vt:lpstr>Nearest Neighbor</vt:lpstr>
      <vt:lpstr>Wait…. in the practice question of exam 1</vt:lpstr>
      <vt:lpstr>Nearest Neighbor</vt:lpstr>
      <vt:lpstr>Nearest Neighbor is 2-Optimal</vt:lpstr>
      <vt:lpstr>Proof Sketch of 2-Optimality (E_out≤2E_out^∗)</vt:lpstr>
      <vt:lpstr>Proof Sketch of 2-Optimality</vt:lpstr>
      <vt:lpstr>Proof Sketch of 2-Optimality</vt:lpstr>
      <vt:lpstr>Nearest Neighbor is Self-Regularizing</vt:lpstr>
      <vt:lpstr>k-Nearest Neighbor</vt:lpstr>
      <vt:lpstr>”Stabilize” the Hypothesis</vt:lpstr>
      <vt:lpstr>Impacts of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</vt:lpstr>
      <vt:lpstr>Computational Issues</vt:lpstr>
      <vt:lpstr>Computational Issues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3828</cp:revision>
  <cp:lastPrinted>2020-04-20T00:25:00Z</cp:lastPrinted>
  <dcterms:created xsi:type="dcterms:W3CDTF">2017-08-24T15:35:37Z</dcterms:created>
  <dcterms:modified xsi:type="dcterms:W3CDTF">2022-10-29T20:22:35Z</dcterms:modified>
</cp:coreProperties>
</file>